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transactions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across product categories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2450783"/>
            <a:ext cx="453628" cy="453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2528649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subscriber benefits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835598"/>
            <a:ext cx="453628" cy="4536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grow the Loyal segment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5220414"/>
            <a:ext cx="453628" cy="4536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5298281"/>
            <a:ext cx="3402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6605230"/>
            <a:ext cx="453628" cy="4536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30906" y="6683097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&amp;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28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85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950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235893" y="29185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5897523" y="3950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77995" y="29185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10339626" y="3950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Ratings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4644866"/>
            <a:ext cx="3118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Data Dimensions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339358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Demographics: Age, Gender, Location, Subscription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Purchase: Item, Category, Amount, Season, Size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Behavior: Discounts, Frequency, Rating,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5411" y="978456"/>
            <a:ext cx="6603325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in Python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5411" y="1801297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5411" y="2098358"/>
            <a:ext cx="7825978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145411" y="2238137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&amp; Explore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5411" y="2626043"/>
            <a:ext cx="782597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with 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; used 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5411" y="3206591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5411" y="3503652"/>
            <a:ext cx="7825978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145411" y="3643432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 &amp; Impute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5411" y="4031337"/>
            <a:ext cx="7825978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Filled missing Review Ratings with category median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5411" y="4604266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5411" y="4901327"/>
            <a:ext cx="7825978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145411" y="5041106"/>
            <a:ext cx="245292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5411" y="5429012"/>
            <a:ext cx="782597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columns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5411" y="6009561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5411" y="6306622"/>
            <a:ext cx="7825978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145411" y="6446401"/>
            <a:ext cx="242423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to PostgreSQL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5411" y="6834307"/>
            <a:ext cx="7825978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Cleaned DataFrame pushed to database for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566" y="1671757"/>
            <a:ext cx="9236154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Analysis: Revenue &amp; Spending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566" y="2877797"/>
            <a:ext cx="6347460" cy="3474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2137" y="2771180"/>
            <a:ext cx="4048958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2137" y="3274695"/>
            <a:ext cx="635031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used discounts yet spent above the average purchase amount.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2137" y="4080629"/>
            <a:ext cx="323076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vs. Spend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2137" y="4584144"/>
            <a:ext cx="6350318" cy="686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$58.46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avg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Express: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$60.48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avg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160" y="1162883"/>
            <a:ext cx="11653957" cy="630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 &amp; Discount Dependency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6160" y="2242066"/>
            <a:ext cx="256996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by Avg Rating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06160" y="2759273"/>
            <a:ext cx="3091696" cy="1248847"/>
          </a:xfrm>
          <a:prstGeom prst="roundRect">
            <a:avLst>
              <a:gd name="adj" fmla="val 6786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30712" y="2983825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30712" y="3478530"/>
            <a:ext cx="264259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3.86 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⭐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3977283" y="2759273"/>
            <a:ext cx="3091815" cy="1248847"/>
          </a:xfrm>
          <a:prstGeom prst="roundRect">
            <a:avLst>
              <a:gd name="adj" fmla="val 6786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201835" y="2983825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201835" y="3478530"/>
            <a:ext cx="2642711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3.84 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⭐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06160" y="4187547"/>
            <a:ext cx="3091696" cy="1248847"/>
          </a:xfrm>
          <a:prstGeom prst="roundRect">
            <a:avLst>
              <a:gd name="adj" fmla="val 6786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30712" y="441209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30712" y="4906804"/>
            <a:ext cx="264259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3.82 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⭐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3977283" y="4187547"/>
            <a:ext cx="3091815" cy="1248847"/>
          </a:xfrm>
          <a:prstGeom prst="roundRect">
            <a:avLst>
              <a:gd name="adj" fmla="val 6786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201835" y="441209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Hat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4201835" y="4906804"/>
            <a:ext cx="2642711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3.80 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⭐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06160" y="5615821"/>
            <a:ext cx="6362938" cy="1248847"/>
          </a:xfrm>
          <a:prstGeom prst="roundRect">
            <a:avLst>
              <a:gd name="adj" fmla="val 6786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30712" y="5840373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Skirt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30712" y="6335078"/>
            <a:ext cx="5913834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3.78 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⭐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68922" y="2242066"/>
            <a:ext cx="464355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Most Discount-Dependent Products</a:t>
            </a:r>
            <a:endParaRPr lang="en-US" sz="19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8922" y="2841489"/>
            <a:ext cx="6248400" cy="34201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566" y="1671757"/>
            <a:ext cx="6381631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566" y="2877797"/>
            <a:ext cx="6347460" cy="347439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142084" y="4212408"/>
            <a:ext cx="868991" cy="200446"/>
          </a:xfrm>
          <a:prstGeom prst="roundRect">
            <a:avLst>
              <a:gd name="adj" fmla="val 63866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547" y="4262519"/>
            <a:ext cx="100223" cy="1002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34178" y="4237464"/>
            <a:ext cx="618433" cy="150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5424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Loyal·79.9%</a:t>
            </a:r>
            <a:endParaRPr lang="en-US" sz="700" dirty="0"/>
          </a:p>
        </p:txBody>
      </p:sp>
      <p:sp>
        <p:nvSpPr>
          <p:cNvPr id="7" name="Text 3"/>
          <p:cNvSpPr/>
          <p:nvPr/>
        </p:nvSpPr>
        <p:spPr>
          <a:xfrm>
            <a:off x="5575079" y="4237464"/>
            <a:ext cx="377533" cy="150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5424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·79.9%</a:t>
            </a:r>
            <a:endParaRPr lang="en-US" sz="700" dirty="0"/>
          </a:p>
        </p:txBody>
      </p:sp>
      <p:sp>
        <p:nvSpPr>
          <p:cNvPr id="8" name="Text 4"/>
          <p:cNvSpPr/>
          <p:nvPr/>
        </p:nvSpPr>
        <p:spPr>
          <a:xfrm>
            <a:off x="5615142" y="4237464"/>
            <a:ext cx="21663" cy="150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5424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·</a:t>
            </a:r>
            <a:endParaRPr lang="en-US" sz="700" dirty="0"/>
          </a:p>
        </p:txBody>
      </p:sp>
      <p:sp>
        <p:nvSpPr>
          <p:cNvPr id="9" name="Shape 5"/>
          <p:cNvSpPr/>
          <p:nvPr/>
        </p:nvSpPr>
        <p:spPr>
          <a:xfrm>
            <a:off x="5142084" y="4479669"/>
            <a:ext cx="1100366" cy="200446"/>
          </a:xfrm>
          <a:prstGeom prst="roundRect">
            <a:avLst>
              <a:gd name="adj" fmla="val 63866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47" y="4529781"/>
            <a:ext cx="100223" cy="1002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34178" y="4504725"/>
            <a:ext cx="849808" cy="150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5424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Returning·17.97%</a:t>
            </a:r>
            <a:endParaRPr lang="en-US" sz="700" dirty="0"/>
          </a:p>
        </p:txBody>
      </p:sp>
      <p:sp>
        <p:nvSpPr>
          <p:cNvPr id="12" name="Text 7"/>
          <p:cNvSpPr/>
          <p:nvPr/>
        </p:nvSpPr>
        <p:spPr>
          <a:xfrm>
            <a:off x="5786095" y="4504725"/>
            <a:ext cx="397891" cy="150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5424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·17.97%</a:t>
            </a:r>
            <a:endParaRPr lang="en-US" sz="700" dirty="0"/>
          </a:p>
        </p:txBody>
      </p:sp>
      <p:sp>
        <p:nvSpPr>
          <p:cNvPr id="13" name="Text 8"/>
          <p:cNvSpPr/>
          <p:nvPr/>
        </p:nvSpPr>
        <p:spPr>
          <a:xfrm>
            <a:off x="5826158" y="4504725"/>
            <a:ext cx="21663" cy="150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5424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4" name="Shape 9"/>
          <p:cNvSpPr/>
          <p:nvPr/>
        </p:nvSpPr>
        <p:spPr>
          <a:xfrm>
            <a:off x="5142084" y="4746931"/>
            <a:ext cx="807396" cy="200446"/>
          </a:xfrm>
          <a:prstGeom prst="roundRect">
            <a:avLst>
              <a:gd name="adj" fmla="val 63866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47" y="4797042"/>
            <a:ext cx="100223" cy="10022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334178" y="4771987"/>
            <a:ext cx="556838" cy="150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5424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New·2.13%</a:t>
            </a:r>
            <a:endParaRPr lang="en-US" sz="700" dirty="0"/>
          </a:p>
        </p:txBody>
      </p:sp>
      <p:sp>
        <p:nvSpPr>
          <p:cNvPr id="17" name="Text 11"/>
          <p:cNvSpPr/>
          <p:nvPr/>
        </p:nvSpPr>
        <p:spPr>
          <a:xfrm>
            <a:off x="5539061" y="4771987"/>
            <a:ext cx="351955" cy="150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5424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·2.13%</a:t>
            </a:r>
            <a:endParaRPr lang="en-US" sz="700" dirty="0"/>
          </a:p>
        </p:txBody>
      </p:sp>
      <p:sp>
        <p:nvSpPr>
          <p:cNvPr id="18" name="Text 12"/>
          <p:cNvSpPr/>
          <p:nvPr/>
        </p:nvSpPr>
        <p:spPr>
          <a:xfrm>
            <a:off x="5579124" y="4771987"/>
            <a:ext cx="21663" cy="150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45424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9" name="Text 13"/>
          <p:cNvSpPr/>
          <p:nvPr/>
        </p:nvSpPr>
        <p:spPr>
          <a:xfrm>
            <a:off x="7572137" y="2771180"/>
            <a:ext cx="40359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7572137" y="3274695"/>
            <a:ext cx="635031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&gt;5 purchases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572137" y="3751302"/>
            <a:ext cx="6350318" cy="686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Non-subscribers: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2,518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958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7572137" y="4644747"/>
            <a:ext cx="6350318" cy="814030"/>
          </a:xfrm>
          <a:prstGeom prst="roundRect">
            <a:avLst>
              <a:gd name="adj" fmla="val 10549"/>
            </a:avLst>
          </a:prstGeom>
          <a:solidFill>
            <a:srgbClr val="F3E4BF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567" y="4942284"/>
            <a:ext cx="255508" cy="20443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8236506" y="4880015"/>
            <a:ext cx="548151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 customers dominate —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80%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the base.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4425"/>
            <a:ext cx="9304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26832"/>
            <a:ext cx="13042821" cy="2320171"/>
          </a:xfrm>
          <a:prstGeom prst="roundRect">
            <a:avLst>
              <a:gd name="adj" fmla="val 41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234452"/>
            <a:ext cx="6513790" cy="2304931"/>
          </a:xfrm>
          <a:prstGeom prst="roundRect">
            <a:avLst>
              <a:gd name="adj" fmla="val 4133"/>
            </a:avLst>
          </a:prstGeom>
          <a:solidFill>
            <a:srgbClr val="F7EDD4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461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951684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customers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450675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 Spend: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$59.49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4949666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$62,645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315200" y="3234452"/>
            <a:ext cx="6513790" cy="2304931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0" name="Shape 8"/>
          <p:cNvSpPr/>
          <p:nvPr/>
        </p:nvSpPr>
        <p:spPr>
          <a:xfrm>
            <a:off x="7315200" y="3234452"/>
            <a:ext cx="30480" cy="2304931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1" name="Text 9"/>
          <p:cNvSpPr/>
          <p:nvPr/>
        </p:nvSpPr>
        <p:spPr>
          <a:xfrm>
            <a:off x="7542014" y="3461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42014" y="3951684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customers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2014" y="4450675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 Spend: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$59.87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2014" y="4949666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8021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Similar avg spend — but non-subscribers drive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73%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total revenue due to volume.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&amp; Sales by Category and Age</a:t>
            </a:r>
            <a:endParaRPr lang="en-US" sz="4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7553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21385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321385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#1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321385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#2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321385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#3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8641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86417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 (171)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86417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Sunglasses (161)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8641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Belt (161)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514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51449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 (171)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451449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 (171)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4514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Shirt (169)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16481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516481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 (160)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516481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Shoes (150)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516481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(145)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81513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81513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 (163)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581513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(161)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581513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—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2026-02-19T04:27:51Z</dcterms:created>
  <dcterms:modified xsi:type="dcterms:W3CDTF">2026-02-19T04:27:51Z</dcterms:modified>
</cp:coreProperties>
</file>